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FF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62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650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46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498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42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1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1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01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099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538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30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1BE0-83CA-43C0-8206-91678CE91641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802B-0D87-4735-AE68-D1A0A1402D0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26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3507" y="432887"/>
            <a:ext cx="7858875" cy="4520793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اعناب عملي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المحاضرة </a:t>
            </a:r>
            <a:r>
              <a:rPr lang="ar-SA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</a:t>
            </a:r>
            <a:r>
              <a:rPr lang="ar-IQ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لسابعة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الدكتور حمزة عباس حمزة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8"/>
    </mc:Choice>
    <mc:Fallback xmlns="">
      <p:transition spd="slow" advTm="206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شكل الحبات : تكون على الأشكال التالية :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1-</a:t>
            </a:r>
            <a:r>
              <a:rPr lang="ar-IQ" sz="4000" b="1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مدورة </a:t>
            </a:r>
            <a:r>
              <a:rPr lang="ar-IQ" sz="4000" b="1" dirty="0" smtClean="0"/>
              <a:t>(</a:t>
            </a:r>
            <a:r>
              <a:rPr lang="ar-SA" sz="4000" b="1" dirty="0" smtClean="0"/>
              <a:t>كروية</a:t>
            </a:r>
            <a:r>
              <a:rPr lang="ar-IQ" sz="4000" b="1" dirty="0" smtClean="0"/>
              <a:t>)</a:t>
            </a:r>
            <a:r>
              <a:rPr lang="ar-SA" sz="4000" b="1" dirty="0" smtClean="0"/>
              <a:t> عندما يكون الطول مساوي للعرض </a:t>
            </a:r>
          </a:p>
          <a:p>
            <a:pPr marL="0" indent="0">
              <a:buNone/>
            </a:pPr>
            <a:r>
              <a:rPr lang="ar-IQ" sz="4000" b="1" dirty="0" smtClean="0"/>
              <a:t>(</a:t>
            </a:r>
            <a:r>
              <a:rPr lang="ar-SA" sz="4000" b="1" dirty="0" smtClean="0"/>
              <a:t> حلواني وبيض الحمام</a:t>
            </a:r>
            <a:r>
              <a:rPr lang="ar-IQ" sz="4000" b="1" dirty="0" smtClean="0"/>
              <a:t>)</a:t>
            </a:r>
            <a:endParaRPr lang="ar-SA" sz="4000" b="1" dirty="0" smtClean="0"/>
          </a:p>
          <a:p>
            <a:pPr marL="0" indent="0"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2-</a:t>
            </a:r>
            <a:r>
              <a:rPr lang="ar-IQ" sz="4000" b="1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بيضوية</a:t>
            </a:r>
            <a:r>
              <a:rPr lang="ar-SA" sz="4000" b="1" dirty="0" smtClean="0"/>
              <a:t> </a:t>
            </a:r>
            <a:r>
              <a:rPr lang="ar-IQ" sz="4000" b="1" dirty="0" smtClean="0"/>
              <a:t>(</a:t>
            </a:r>
            <a:r>
              <a:rPr lang="ar-SA" sz="4000" b="1" dirty="0" smtClean="0"/>
              <a:t>زرك و كمالي </a:t>
            </a:r>
            <a:r>
              <a:rPr lang="ar-IQ" sz="4000" b="1" dirty="0" smtClean="0"/>
              <a:t>)</a:t>
            </a:r>
            <a:r>
              <a:rPr lang="ar-SA" sz="4000" b="1" dirty="0" smtClean="0"/>
              <a:t>  مفلطحة الطول اقل من العرض </a:t>
            </a:r>
          </a:p>
          <a:p>
            <a:pPr marL="0" indent="0"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3-</a:t>
            </a:r>
            <a:r>
              <a:rPr lang="ar-IQ" sz="4000" b="1" dirty="0" smtClean="0"/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متطاولة </a:t>
            </a:r>
            <a:r>
              <a:rPr lang="ar-IQ" sz="4000" b="1" dirty="0" smtClean="0"/>
              <a:t>(</a:t>
            </a:r>
            <a:r>
              <a:rPr lang="ar-SA" sz="4000" b="1" dirty="0" smtClean="0"/>
              <a:t>ديس العنز </a:t>
            </a:r>
            <a:r>
              <a:rPr lang="ar-IQ" sz="4000" b="1" dirty="0" smtClean="0"/>
              <a:t>)</a:t>
            </a:r>
            <a:r>
              <a:rPr lang="ar-SA" sz="4000" b="1" dirty="0" smtClean="0"/>
              <a:t> 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120642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أطوال الحبات :-  تكون حسب الأصناف وكالتالي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</a:rPr>
              <a:t>1- </a:t>
            </a:r>
            <a:r>
              <a:rPr lang="ar-SA" sz="4800" b="1" dirty="0" smtClean="0">
                <a:solidFill>
                  <a:srgbClr val="FF0000"/>
                </a:solidFill>
              </a:rPr>
              <a:t>قصيرة جدا </a:t>
            </a:r>
            <a:r>
              <a:rPr lang="ar-SA" sz="4800" b="1" dirty="0" smtClean="0"/>
              <a:t>/ طولها اقل من 5ملم           </a:t>
            </a: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</a:rPr>
              <a:t>2-</a:t>
            </a:r>
            <a:r>
              <a:rPr lang="ar-SA" sz="4800" b="1" dirty="0" smtClean="0">
                <a:solidFill>
                  <a:srgbClr val="FF0000"/>
                </a:solidFill>
              </a:rPr>
              <a:t> قصيرة </a:t>
            </a:r>
            <a:r>
              <a:rPr lang="ar-SA" sz="4800" b="1" dirty="0" smtClean="0"/>
              <a:t>/ طولها بين 5-10ملم</a:t>
            </a:r>
            <a:r>
              <a:rPr lang="ar-IQ" sz="4800" b="1" dirty="0" smtClean="0"/>
              <a:t>    </a:t>
            </a:r>
            <a:r>
              <a:rPr lang="ar-IQ" sz="4800" b="1" dirty="0" smtClean="0">
                <a:solidFill>
                  <a:srgbClr val="FF0000"/>
                </a:solidFill>
              </a:rPr>
              <a:t>3</a:t>
            </a:r>
            <a:r>
              <a:rPr lang="ar-SA" sz="4800" b="1" dirty="0" smtClean="0">
                <a:solidFill>
                  <a:srgbClr val="FF0000"/>
                </a:solidFill>
              </a:rPr>
              <a:t>متوسطة </a:t>
            </a:r>
            <a:r>
              <a:rPr lang="ar-SA" sz="4800" b="1" dirty="0" smtClean="0"/>
              <a:t>/ طولها بين 10-15ملم     </a:t>
            </a: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</a:rPr>
              <a:t>4- </a:t>
            </a:r>
            <a:r>
              <a:rPr lang="ar-SA" sz="4800" b="1" dirty="0" smtClean="0">
                <a:solidFill>
                  <a:srgbClr val="FF0000"/>
                </a:solidFill>
              </a:rPr>
              <a:t>طويلة </a:t>
            </a:r>
            <a:r>
              <a:rPr lang="ar-SA" sz="4800" b="1" dirty="0" smtClean="0"/>
              <a:t>/ طولها بين 15-20ملم     </a:t>
            </a: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0000"/>
                </a:solidFill>
              </a:rPr>
              <a:t>5- </a:t>
            </a:r>
            <a:r>
              <a:rPr lang="ar-SA" sz="4800" b="1" dirty="0" smtClean="0">
                <a:solidFill>
                  <a:srgbClr val="FF0000"/>
                </a:solidFill>
              </a:rPr>
              <a:t>طويلة جدا</a:t>
            </a:r>
            <a:r>
              <a:rPr lang="ar-SA" sz="4800" b="1" dirty="0" smtClean="0"/>
              <a:t>/ طولها أكثر من 20ملم 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val="27993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وزن الحبات :- يمكن التعبير عنها بوزن 100 حبة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sz="4400" b="1" dirty="0" smtClean="0"/>
              <a:t>1- </a:t>
            </a:r>
            <a:r>
              <a:rPr lang="ar-SA" sz="4400" b="1" dirty="0" smtClean="0"/>
              <a:t>حبات صغيرة جدا / اقل من 100غم     </a:t>
            </a:r>
            <a:endParaRPr lang="ar-IQ" sz="4400" b="1" dirty="0" smtClean="0"/>
          </a:p>
          <a:p>
            <a:pPr marL="0" indent="0">
              <a:buNone/>
            </a:pPr>
            <a:r>
              <a:rPr lang="ar-IQ" sz="4400" b="1" dirty="0" smtClean="0"/>
              <a:t>2-</a:t>
            </a:r>
            <a:r>
              <a:rPr lang="ar-SA" sz="4400" b="1" dirty="0" smtClean="0"/>
              <a:t> حبات صغيرة / 100-200غم   </a:t>
            </a:r>
          </a:p>
          <a:p>
            <a:pPr marL="0" indent="0">
              <a:buNone/>
            </a:pPr>
            <a:r>
              <a:rPr lang="ar-IQ" sz="4400" b="1" dirty="0" smtClean="0"/>
              <a:t>3- </a:t>
            </a:r>
            <a:r>
              <a:rPr lang="ar-SA" sz="4400" b="1" dirty="0" smtClean="0"/>
              <a:t>حبات متوسطة / 200-350 غم  </a:t>
            </a:r>
          </a:p>
          <a:p>
            <a:pPr marL="0" indent="0">
              <a:buNone/>
            </a:pPr>
            <a:r>
              <a:rPr lang="ar-IQ" sz="4400" b="1" dirty="0" smtClean="0"/>
              <a:t>4-</a:t>
            </a:r>
            <a:r>
              <a:rPr lang="ar-SA" sz="4400" b="1" dirty="0" smtClean="0"/>
              <a:t>حبات كبيرة / 350-500غم       </a:t>
            </a:r>
          </a:p>
          <a:p>
            <a:pPr marL="0" indent="0">
              <a:buNone/>
            </a:pPr>
            <a:r>
              <a:rPr lang="ar-IQ" sz="4400" b="1" dirty="0" smtClean="0"/>
              <a:t>5-</a:t>
            </a:r>
            <a:r>
              <a:rPr lang="ar-SA" sz="4400" b="1" dirty="0" smtClean="0"/>
              <a:t>كبيرة جدا أكثر من 500غم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034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لون الحبات :- يكون لون الحبات كالتالي 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3600" b="1" dirty="0" smtClean="0"/>
              <a:t>1-</a:t>
            </a:r>
            <a:r>
              <a:rPr lang="ar-SA" sz="3600" b="1" dirty="0" smtClean="0">
                <a:solidFill>
                  <a:srgbClr val="FFFFCC"/>
                </a:solidFill>
              </a:rPr>
              <a:t>ابيض مصفر </a:t>
            </a:r>
            <a:r>
              <a:rPr lang="ar-SA" sz="3600" b="1" dirty="0" smtClean="0"/>
              <a:t>/ </a:t>
            </a:r>
            <a:r>
              <a:rPr lang="ar-SA" sz="3600" b="1" dirty="0" err="1" smtClean="0"/>
              <a:t>بهرزي</a:t>
            </a:r>
            <a:r>
              <a:rPr lang="ar-SA" sz="3600" b="1" dirty="0" smtClean="0"/>
              <a:t> ، بيض الحمام ، خليلي </a:t>
            </a:r>
            <a:endParaRPr lang="ar-IQ" sz="3600" b="1" dirty="0" smtClean="0"/>
          </a:p>
          <a:p>
            <a:pPr marL="0" indent="0">
              <a:buNone/>
            </a:pPr>
            <a:r>
              <a:rPr lang="ar-IQ" sz="3600" b="1" dirty="0" smtClean="0"/>
              <a:t>2-</a:t>
            </a:r>
            <a:r>
              <a:rPr lang="ar-SA" sz="3600" b="1" dirty="0" smtClean="0">
                <a:solidFill>
                  <a:srgbClr val="99FFCC"/>
                </a:solidFill>
              </a:rPr>
              <a:t>اصفر مخضر </a:t>
            </a:r>
            <a:r>
              <a:rPr lang="ar-SA" sz="3600" b="1" dirty="0" smtClean="0"/>
              <a:t>/ ديس العنز ، صاداني ، زرك</a:t>
            </a:r>
            <a:endParaRPr lang="ar-IQ" sz="3600" b="1" dirty="0" smtClean="0"/>
          </a:p>
          <a:p>
            <a:pPr marL="0" indent="0">
              <a:buNone/>
            </a:pPr>
            <a:r>
              <a:rPr lang="ar-IQ" sz="3600" b="1" dirty="0" smtClean="0"/>
              <a:t>3-</a:t>
            </a:r>
            <a:r>
              <a:rPr lang="ar-SA" sz="3600" b="1" dirty="0" smtClean="0"/>
              <a:t> </a:t>
            </a:r>
            <a:r>
              <a:rPr lang="ar-SA" sz="3600" b="1" dirty="0" smtClean="0">
                <a:solidFill>
                  <a:srgbClr val="FFFF00"/>
                </a:solidFill>
              </a:rPr>
              <a:t>اصفر ذهبي </a:t>
            </a:r>
            <a:r>
              <a:rPr lang="ar-SA" sz="3600" b="1" dirty="0" smtClean="0"/>
              <a:t>/ </a:t>
            </a:r>
            <a:r>
              <a:rPr lang="ar-SA" sz="3600" b="1" dirty="0" err="1" smtClean="0"/>
              <a:t>شاسلا</a:t>
            </a:r>
            <a:r>
              <a:rPr lang="ar-SA" sz="3600" b="1" dirty="0" smtClean="0"/>
              <a:t> </a:t>
            </a:r>
          </a:p>
          <a:p>
            <a:pPr marL="0" indent="0">
              <a:buNone/>
            </a:pPr>
            <a:r>
              <a:rPr lang="ar-IQ" sz="3600" b="1" dirty="0" smtClean="0"/>
              <a:t>4-</a:t>
            </a:r>
            <a:r>
              <a:rPr lang="ar-SA" sz="3600" b="1" dirty="0" smtClean="0">
                <a:solidFill>
                  <a:srgbClr val="FF3399"/>
                </a:solidFill>
              </a:rPr>
              <a:t>وردي</a:t>
            </a:r>
            <a:r>
              <a:rPr lang="ar-SA" sz="3600" b="1" dirty="0" smtClean="0"/>
              <a:t> / </a:t>
            </a:r>
            <a:r>
              <a:rPr lang="ar-SA" sz="3600" b="1" dirty="0" err="1" smtClean="0"/>
              <a:t>سرقولة</a:t>
            </a:r>
            <a:r>
              <a:rPr lang="ar-SA" sz="3600" b="1" dirty="0" smtClean="0"/>
              <a:t> ، كاردينال </a:t>
            </a:r>
          </a:p>
          <a:p>
            <a:pPr marL="0" indent="0">
              <a:buNone/>
            </a:pPr>
            <a:r>
              <a:rPr lang="ar-IQ" sz="3600" b="1" dirty="0" smtClean="0"/>
              <a:t>5-</a:t>
            </a:r>
            <a:r>
              <a:rPr lang="ar-SA" sz="3600" b="1" dirty="0" smtClean="0">
                <a:solidFill>
                  <a:srgbClr val="FF0000"/>
                </a:solidFill>
              </a:rPr>
              <a:t>احمر</a:t>
            </a:r>
            <a:r>
              <a:rPr lang="ar-SA" sz="3600" b="1" dirty="0" smtClean="0"/>
              <a:t> / كمالي ، حلواني </a:t>
            </a:r>
          </a:p>
          <a:p>
            <a:pPr marL="0" indent="0">
              <a:buNone/>
            </a:pPr>
            <a:r>
              <a:rPr lang="ar-IQ" sz="3600" b="1" dirty="0" smtClean="0"/>
              <a:t>6-</a:t>
            </a:r>
            <a:r>
              <a:rPr lang="ar-SA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اسود غامق </a:t>
            </a:r>
            <a:r>
              <a:rPr lang="ar-SA" sz="3600" b="1" dirty="0" smtClean="0"/>
              <a:t>/ عباسي ،شدة سوداء </a:t>
            </a:r>
          </a:p>
          <a:p>
            <a:pPr marL="0" indent="0">
              <a:buNone/>
            </a:pPr>
            <a:r>
              <a:rPr lang="ar-IQ" sz="3600" b="1" dirty="0" smtClean="0"/>
              <a:t>7-</a:t>
            </a:r>
            <a:r>
              <a:rPr lang="ar-SA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اسود</a:t>
            </a:r>
            <a:r>
              <a:rPr lang="ar-SA" sz="3600" b="1" dirty="0" smtClean="0"/>
              <a:t> / تري رش ، رش </a:t>
            </a:r>
            <a:r>
              <a:rPr lang="ar-SA" sz="3600" b="1" dirty="0" err="1" smtClean="0"/>
              <a:t>ميو</a:t>
            </a:r>
            <a:r>
              <a:rPr lang="ar-SA" sz="3600" b="1" dirty="0" smtClean="0"/>
              <a:t>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594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الوان واشكال واحجام حبات العنب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5" name="Picture 21135" descr="http://www.saidaonline.com/newsgfx/grape56-saidaonline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1" y="1752600"/>
            <a:ext cx="3810000" cy="434340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412784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2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البذور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b="1" dirty="0" smtClean="0"/>
              <a:t>تتكون البذور نتيجة عملية إخصاب البويضات وتوجد البذور في جميع الأصناف البذرية وقليلة ومعدومة في الأصناف عديمة البذور، يتراوح عدد البذور للأصناف المثمرة من1-4بذور ويختلف عدد البذور وحجمها ولونها حسب الجنس والنوع والصنف .أما شكلها فيكون كمثري بصورة عامة </a:t>
            </a:r>
            <a:endParaRPr lang="ar-SA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905000" cy="158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98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بذور العنب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b="1" dirty="0" smtClean="0"/>
              <a:t>بصورة عامة تكون البذور في الأصناف المؤنثة وظيفيا والحبات الكبيرة </a:t>
            </a:r>
          </a:p>
          <a:p>
            <a:pPr algn="just"/>
            <a:r>
              <a:rPr lang="ar-SA" b="1" dirty="0" smtClean="0"/>
              <a:t>الحجم والحبات ذات البذور القليلة اكبر حجما من الأصناف صغيرة الحبات والعديدة البذور . يصل طول البذور في أصناف العنب الأوربي من5-8ملم وعرضها 3-4ملم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04692"/>
            <a:ext cx="2209800" cy="172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78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وزن البذور :-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SA" b="1" dirty="0" smtClean="0">
                <a:solidFill>
                  <a:srgbClr val="0070C0"/>
                </a:solidFill>
              </a:rPr>
              <a:t>يتغير وزن البذور حسب الأصناف وعادة يؤخذ متوسط وزن 1000بذرة لتحديد وزن البذور ويمكن تحديد 5 درجات لأوزان البذور هي: </a:t>
            </a:r>
          </a:p>
          <a:p>
            <a:pPr marL="0" indent="0">
              <a:buNone/>
            </a:pPr>
            <a:r>
              <a:rPr lang="ar-SA" b="1" dirty="0" smtClean="0"/>
              <a:t>الدرجة الأولى : اقل من 20غم </a:t>
            </a:r>
          </a:p>
          <a:p>
            <a:pPr marL="0" indent="0">
              <a:buNone/>
            </a:pPr>
            <a:r>
              <a:rPr lang="ar-SA" b="1" dirty="0" smtClean="0"/>
              <a:t>الدرجة الثانية : 20-30 غم  </a:t>
            </a:r>
          </a:p>
          <a:p>
            <a:pPr marL="0" indent="0">
              <a:buNone/>
            </a:pPr>
            <a:r>
              <a:rPr lang="ar-SA" b="1" dirty="0" smtClean="0"/>
              <a:t>الدرجة الثالثة : 30-40غم </a:t>
            </a:r>
            <a:r>
              <a:rPr lang="ar-IQ" b="1" dirty="0" smtClean="0"/>
              <a:t>(</a:t>
            </a:r>
            <a:r>
              <a:rPr lang="ar-SA" b="1" dirty="0" smtClean="0"/>
              <a:t> تري رش </a:t>
            </a:r>
            <a:r>
              <a:rPr lang="ar-SA" b="1" dirty="0" err="1" smtClean="0"/>
              <a:t>وسرقولة</a:t>
            </a:r>
            <a:r>
              <a:rPr lang="ar-IQ" b="1" dirty="0" smtClean="0"/>
              <a:t>)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الدرجة الرابعة : 40-50غم </a:t>
            </a:r>
            <a:r>
              <a:rPr lang="ar-IQ" b="1" dirty="0" smtClean="0"/>
              <a:t>(</a:t>
            </a:r>
            <a:r>
              <a:rPr lang="ar-SA" b="1" dirty="0" smtClean="0"/>
              <a:t> زرك</a:t>
            </a:r>
            <a:r>
              <a:rPr lang="ar-IQ" b="1" dirty="0" smtClean="0"/>
              <a:t>)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الدرجة الخامسة: أكثر من 50غم </a:t>
            </a:r>
            <a:r>
              <a:rPr lang="ar-IQ" b="1" dirty="0" smtClean="0"/>
              <a:t>(</a:t>
            </a:r>
            <a:r>
              <a:rPr lang="ar-SA" b="1" dirty="0" smtClean="0"/>
              <a:t>ديس العنز وكمالي وحلواني </a:t>
            </a:r>
            <a:r>
              <a:rPr lang="ar-IQ" b="1" smtClean="0"/>
              <a:t>)</a:t>
            </a:r>
            <a:r>
              <a:rPr lang="ar-SA" b="1" smtClean="0"/>
              <a:t>. </a:t>
            </a:r>
            <a:endParaRPr lang="ar-SA" b="1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95270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330</Words>
  <Application>Microsoft Office PowerPoint</Application>
  <PresentationFormat>عرض على الشاشة (3:4)‏</PresentationFormat>
  <Paragraphs>38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اعناب عملي  المحاضرة السابعة  الدكتور حمزة عباس حمزة</vt:lpstr>
      <vt:lpstr>شكل الحبات : تكون على الأشكال التالية : </vt:lpstr>
      <vt:lpstr>أطوال الحبات :-  تكون حسب الأصناف وكالتالي </vt:lpstr>
      <vt:lpstr>وزن الحبات :- يمكن التعبير عنها بوزن 100 حبة</vt:lpstr>
      <vt:lpstr>لون الحبات :- يكون لون الحبات كالتالي  </vt:lpstr>
      <vt:lpstr>الوان واشكال واحجام حبات العنب</vt:lpstr>
      <vt:lpstr>البذور </vt:lpstr>
      <vt:lpstr>بذور العنب</vt:lpstr>
      <vt:lpstr>وزن البذور :-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اعناب عملي  المحاضرة السابعة  الدكتور حمزة عباس حمزة</dc:title>
  <dc:creator>Maher</dc:creator>
  <cp:lastModifiedBy>Maher</cp:lastModifiedBy>
  <cp:revision>5</cp:revision>
  <dcterms:created xsi:type="dcterms:W3CDTF">2021-06-26T12:24:20Z</dcterms:created>
  <dcterms:modified xsi:type="dcterms:W3CDTF">2021-06-26T12:53:01Z</dcterms:modified>
</cp:coreProperties>
</file>